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4"/>
  </p:notesMasterIdLst>
  <p:handoutMasterIdLst>
    <p:handoutMasterId r:id="rId25"/>
  </p:handoutMasterIdLst>
  <p:sldIdLst>
    <p:sldId id="454" r:id="rId2"/>
    <p:sldId id="582" r:id="rId3"/>
    <p:sldId id="596" r:id="rId4"/>
    <p:sldId id="598" r:id="rId5"/>
    <p:sldId id="597" r:id="rId6"/>
    <p:sldId id="600" r:id="rId7"/>
    <p:sldId id="601" r:id="rId8"/>
    <p:sldId id="603" r:id="rId9"/>
    <p:sldId id="602" r:id="rId10"/>
    <p:sldId id="604" r:id="rId11"/>
    <p:sldId id="605" r:id="rId12"/>
    <p:sldId id="607" r:id="rId13"/>
    <p:sldId id="611" r:id="rId14"/>
    <p:sldId id="608" r:id="rId15"/>
    <p:sldId id="610" r:id="rId16"/>
    <p:sldId id="609" r:id="rId17"/>
    <p:sldId id="612" r:id="rId18"/>
    <p:sldId id="614" r:id="rId19"/>
    <p:sldId id="613" r:id="rId20"/>
    <p:sldId id="615" r:id="rId21"/>
    <p:sldId id="525" r:id="rId22"/>
    <p:sldId id="595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2B2"/>
    <a:srgbClr val="5F5F5F"/>
    <a:srgbClr val="969696"/>
    <a:srgbClr val="808080"/>
    <a:srgbClr val="777777"/>
    <a:srgbClr val="FF3300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94617" autoAdjust="0"/>
  </p:normalViewPr>
  <p:slideViewPr>
    <p:cSldViewPr>
      <p:cViewPr varScale="1">
        <p:scale>
          <a:sx n="90" d="100"/>
          <a:sy n="90" d="100"/>
        </p:scale>
        <p:origin x="111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44" d="100"/>
          <a:sy n="44" d="100"/>
        </p:scale>
        <p:origin x="-2117" y="-6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3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3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D1CF7E-0C95-4D04-997E-A96630315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965B90-0C6E-45A0-83B1-34D724B8F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8B430-7ECC-44D4-B15F-88E62A4066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9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287F4-67F3-400D-9001-1AE4C96B2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32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54EC5-34DB-4CEC-B985-6045D4F50B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50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CADE9-E866-40FC-A633-9AFE1627A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27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32F7F-81D4-4DBA-91C1-25796CBE26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347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6D1B8-B5AE-445E-A051-F631E0538F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82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DE29E-0FAA-4D80-B1CD-C894AE3DC0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46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E0A18-F5FF-4051-BECD-5FADF36D1E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623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5D752-C62F-47E0-B390-B11ED7FA8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39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7F77C-1004-4803-B19D-AA56EC444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02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3644D-AFFF-4AB0-9457-9751A2244B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196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89F3C2-202A-49CD-91E2-FE3E5E0E8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305800" cy="2667000"/>
          </a:xfrm>
        </p:spPr>
        <p:txBody>
          <a:bodyPr/>
          <a:lstStyle/>
          <a:p>
            <a:pPr algn="ctr" eaLnBrk="1" hangingPunct="1"/>
            <a:r>
              <a:rPr lang="en-US" altLang="en-US" sz="2800" b="1" dirty="0" smtClean="0">
                <a:effectLst/>
                <a:latin typeface="Times New Roman" panose="02020603050405020304" pitchFamily="18" charset="0"/>
              </a:rPr>
              <a:t/>
            </a:r>
            <a:br>
              <a:rPr lang="en-US" altLang="en-US" sz="2800" b="1" dirty="0" smtClean="0">
                <a:effectLst/>
                <a:latin typeface="Times New Roman" panose="02020603050405020304" pitchFamily="18" charset="0"/>
              </a:rPr>
            </a:br>
            <a:r>
              <a:rPr lang="en-US" altLang="en-US" sz="2800" b="1" dirty="0" smtClean="0">
                <a:effectLst/>
              </a:rPr>
              <a:t>Modeling sound fields generated by </a:t>
            </a:r>
            <a:br>
              <a:rPr lang="en-US" altLang="en-US" sz="2800" b="1" dirty="0" smtClean="0">
                <a:effectLst/>
              </a:rPr>
            </a:br>
            <a:r>
              <a:rPr lang="en-US" altLang="en-US" sz="2800" b="1" dirty="0" smtClean="0">
                <a:effectLst/>
              </a:rPr>
              <a:t>multi-nodal communications networks found in underwater industrial settings</a:t>
            </a:r>
            <a:br>
              <a:rPr lang="en-US" altLang="en-US" sz="2800" b="1" dirty="0" smtClean="0">
                <a:effectLst/>
              </a:rPr>
            </a:br>
            <a:r>
              <a:rPr lang="en-US" altLang="en-US" sz="2800" b="1" dirty="0" smtClean="0">
                <a:effectLst/>
                <a:latin typeface="Times New Roman" panose="02020603050405020304" pitchFamily="18" charset="0"/>
              </a:rPr>
              <a:t/>
            </a:r>
            <a:br>
              <a:rPr lang="en-US" altLang="en-US" sz="2800" b="1" dirty="0" smtClean="0">
                <a:effectLst/>
                <a:latin typeface="Times New Roman" panose="02020603050405020304" pitchFamily="18" charset="0"/>
              </a:rPr>
            </a:br>
            <a:r>
              <a:rPr lang="en-US" altLang="en-US" sz="2800" dirty="0" smtClean="0">
                <a:effectLst/>
              </a:rPr>
              <a:t>Michael Stocker</a:t>
            </a:r>
            <a:r>
              <a:rPr lang="en-US" altLang="en-US" sz="2800" dirty="0" smtClean="0">
                <a:effectLst/>
                <a:latin typeface="Times New Roman" panose="02020603050405020304" pitchFamily="18" charset="0"/>
              </a:rPr>
              <a:t/>
            </a:r>
            <a:br>
              <a:rPr lang="en-US" altLang="en-US" sz="2800" dirty="0" smtClean="0">
                <a:effectLst/>
                <a:latin typeface="Times New Roman" panose="02020603050405020304" pitchFamily="18" charset="0"/>
              </a:rPr>
            </a:br>
            <a:endParaRPr lang="en-US" altLang="en-US" sz="2400" dirty="0" smtClean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5123" name="Picture 5" descr="OCR logo w-tagline lg 4 PP_rev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54864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The math: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066800" y="1600200"/>
            <a:ext cx="71802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High Frequency propagation loss through absorption: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88" y="2208831"/>
            <a:ext cx="7912625" cy="2459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548" y="4800600"/>
            <a:ext cx="760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variables were empirically derived by Francois and Garrison (1982)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3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The math: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066800" y="1600200"/>
            <a:ext cx="71802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High Frequency propagation loss through absorption: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2209800"/>
            <a:ext cx="7075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…and simplified by M. Ainsley and </a:t>
            </a:r>
            <a:r>
              <a:rPr lang="en-US" dirty="0" err="1" smtClean="0"/>
              <a:t>McColm</a:t>
            </a:r>
            <a:r>
              <a:rPr lang="en-US" dirty="0" smtClean="0"/>
              <a:t> in 1998: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961640"/>
            <a:ext cx="6631425" cy="53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The Regulations: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066800" y="1600200"/>
            <a:ext cx="769620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NMFS regulatory thresholds for noise exposure.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(Pre 2016 “Level A Hearing Groups”  guidelines for simplicity sake)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2000" dirty="0"/>
          </a:p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“Level A” physiological impacts: 			180dB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“Level B” impacts for impulse exposure: 		160dB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“Level B” impacts for continuous exposure:	120dB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38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The Results:</a:t>
            </a:r>
          </a:p>
        </p:txBody>
      </p:sp>
      <p:pic>
        <p:nvPicPr>
          <p:cNvPr id="3" name="SLIDE_01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1" y="1556224"/>
            <a:ext cx="8229600" cy="47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8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The Results:</a:t>
            </a:r>
          </a:p>
        </p:txBody>
      </p:sp>
      <p:pic>
        <p:nvPicPr>
          <p:cNvPr id="3" name="SLIDE_02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021" y="1600200"/>
            <a:ext cx="8226779" cy="470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0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Multiple sources math: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066800" y="1600200"/>
            <a:ext cx="7696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Summing the noise sources: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743200" y="2948119"/>
                <a:ext cx="3134896" cy="720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20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...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948119"/>
                <a:ext cx="3134896" cy="7205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74609" y="4419600"/>
                <a:ext cx="2672078" cy="1096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×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20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609" y="4419600"/>
                <a:ext cx="2672078" cy="10965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828800" y="2209800"/>
            <a:ext cx="255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Multiple sources: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400720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…with high frequency absorption coefficient: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The Array: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066800" y="1600200"/>
            <a:ext cx="7696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2000" dirty="0"/>
          </a:p>
        </p:txBody>
      </p:sp>
      <p:pic>
        <p:nvPicPr>
          <p:cNvPr id="5" name="SLIDE_03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574800"/>
            <a:ext cx="8382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The Array: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066800" y="1600200"/>
            <a:ext cx="7696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2000" dirty="0"/>
          </a:p>
        </p:txBody>
      </p:sp>
      <p:pic>
        <p:nvPicPr>
          <p:cNvPr id="3" name="SLIDE_04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600200"/>
            <a:ext cx="8458200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Why is this important?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685800" y="1600200"/>
            <a:ext cx="822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Autonomous equipment is just beginning to do our bidding in the sea.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038600" y="62484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Nautronics</a:t>
            </a:r>
            <a:r>
              <a:rPr lang="en-US" dirty="0" smtClean="0"/>
              <a:t> Sub-sea communications network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14562"/>
            <a:ext cx="7171266" cy="403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5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Why is this important?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066800" y="1600200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DARPA is proposing a global ocean acoustical GPS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62484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POsitioning SYstem for Deep Ocean Navigation (POSYDON)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32" y="2286000"/>
            <a:ext cx="636792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8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Industrialization of the Ocean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219200" y="1600200"/>
            <a:ext cx="718026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As we industrialize the ocean the probability of simultaneous  noise exposures from various equipment increases.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But regulatory modeling typically accounts for individual sound sources in insulated settings.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Why is this important?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609600" y="1576462"/>
            <a:ext cx="8305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We are not the only critters using sound to find our place in the ocean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05233"/>
            <a:ext cx="6738274" cy="398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1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305800" cy="1371600"/>
          </a:xfrm>
        </p:spPr>
        <p:txBody>
          <a:bodyPr/>
          <a:lstStyle/>
          <a:p>
            <a:pPr algn="ctr" eaLnBrk="1" hangingPunct="1"/>
            <a:r>
              <a:rPr lang="en-US" altLang="en-US" sz="2800" b="1" smtClean="0">
                <a:effectLst/>
                <a:latin typeface="Times New Roman" panose="02020603050405020304" pitchFamily="18" charset="0"/>
              </a:rPr>
              <a:t>Thank You!</a:t>
            </a:r>
          </a:p>
        </p:txBody>
      </p:sp>
      <p:pic>
        <p:nvPicPr>
          <p:cNvPr id="26627" name="Picture 4" descr="OCR logo w-tagline lg 4 PP_rev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35175"/>
            <a:ext cx="56388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2362200" y="3865563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www.OCR.org</a:t>
            </a:r>
          </a:p>
        </p:txBody>
      </p:sp>
      <p:pic>
        <p:nvPicPr>
          <p:cNvPr id="2662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065713"/>
            <a:ext cx="24241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3"/>
          <p:cNvSpPr txBox="1">
            <a:spLocks noChangeArrowheads="1"/>
          </p:cNvSpPr>
          <p:nvPr/>
        </p:nvSpPr>
        <p:spPr bwMode="auto">
          <a:xfrm>
            <a:off x="152400" y="5065713"/>
            <a:ext cx="335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Mental Insight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Marisla Foundation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Nathan Cummings Foundation</a:t>
            </a:r>
          </a:p>
        </p:txBody>
      </p:sp>
      <p:sp>
        <p:nvSpPr>
          <p:cNvPr id="26631" name="TextBox 4"/>
          <p:cNvSpPr txBox="1">
            <a:spLocks noChangeArrowheads="1"/>
          </p:cNvSpPr>
          <p:nvPr/>
        </p:nvSpPr>
        <p:spPr bwMode="auto">
          <a:xfrm>
            <a:off x="6400800" y="5121275"/>
            <a:ext cx="2590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Holtheus Trust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Hawley Family Trust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Campbell Foundation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3600450" cy="573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Industrialization of the Ocean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143000" y="1600200"/>
            <a:ext cx="71802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This perhaps makes sense in large operations where there is a dominant source of sound under a specific mission: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59510"/>
            <a:ext cx="59055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626951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Dufour</a:t>
            </a:r>
            <a:r>
              <a:rPr lang="en-US" dirty="0" smtClean="0"/>
              <a:t>-Marco -Total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57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Industrialization of the Ocean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105694" y="1676400"/>
            <a:ext cx="71802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This perhaps makes sense in large operations where there is a dominant source of sound under a specific mission: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514600"/>
            <a:ext cx="61912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7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Industrialization of the Ocean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067594" y="1676400"/>
            <a:ext cx="71802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But multiple, concurrent operations need some accounting for simultaneous noise exposures.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514600"/>
            <a:ext cx="4591050" cy="379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Industrialization of the Ocean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066800" y="1600200"/>
            <a:ext cx="71802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This is particularly the case when the equipment or operations is designed to work concurrently with other equipment – such as in multimodal communication networks.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15863"/>
            <a:ext cx="5448300" cy="3525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1550" y="6248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WHOI Center for Marine Robotics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4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Industrialization of the Ocean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066800" y="1600200"/>
            <a:ext cx="71802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Our example: Kongsberg </a:t>
            </a:r>
            <a:r>
              <a:rPr lang="en-US" sz="2000" dirty="0" err="1" smtClean="0"/>
              <a:t>cNODE</a:t>
            </a:r>
            <a:r>
              <a:rPr lang="en-US" sz="2000" dirty="0" smtClean="0"/>
              <a:t> transponder: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2743200"/>
            <a:ext cx="6191250" cy="99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40386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Operating frequency: 30kHz</a:t>
            </a:r>
          </a:p>
          <a:p>
            <a:r>
              <a:rPr lang="en-US" dirty="0" smtClean="0"/>
              <a:t>Operating level: 206 dB re: 1 </a:t>
            </a:r>
            <a:r>
              <a:rPr lang="en-US" dirty="0" err="1" smtClean="0"/>
              <a:t>uPa</a:t>
            </a:r>
            <a:endParaRPr lang="en-US" dirty="0" smtClean="0"/>
          </a:p>
          <a:p>
            <a:r>
              <a:rPr lang="en-US" dirty="0" smtClean="0"/>
              <a:t>Use: Orientation beacons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3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The math: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066800" y="1600200"/>
            <a:ext cx="71802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Common propagation models: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2522835"/>
            <a:ext cx="6553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Spherical propagation loss (PL):</a:t>
            </a:r>
          </a:p>
          <a:p>
            <a:endParaRPr lang="en-US" dirty="0"/>
          </a:p>
          <a:p>
            <a:r>
              <a:rPr lang="en-US" i="1" dirty="0"/>
              <a:t>PL= 20Log</a:t>
            </a:r>
            <a:r>
              <a:rPr lang="en-US" i="1" baseline="-25000" dirty="0"/>
              <a:t>10</a:t>
            </a:r>
            <a:r>
              <a:rPr lang="en-US" i="1" dirty="0"/>
              <a:t>(</a:t>
            </a:r>
            <a:r>
              <a:rPr lang="en-US" i="1" dirty="0" err="1"/>
              <a:t>p</a:t>
            </a:r>
            <a:r>
              <a:rPr lang="en-US" i="1" baseline="-25000" dirty="0" err="1"/>
              <a:t>s</a:t>
            </a:r>
            <a:r>
              <a:rPr lang="en-US" i="1" dirty="0"/>
              <a:t>/</a:t>
            </a:r>
            <a:r>
              <a:rPr lang="en-US" i="1" dirty="0" err="1"/>
              <a:t>p</a:t>
            </a:r>
            <a:r>
              <a:rPr lang="en-US" i="1" baseline="-25000" dirty="0" err="1"/>
              <a:t>ref</a:t>
            </a:r>
            <a:r>
              <a:rPr lang="en-US" i="1" dirty="0" smtClean="0"/>
              <a:t>)</a:t>
            </a:r>
          </a:p>
          <a:p>
            <a:endParaRPr lang="en-US" i="1" dirty="0"/>
          </a:p>
          <a:p>
            <a:r>
              <a:rPr lang="en-US" dirty="0" smtClean="0"/>
              <a:t>“Cylindrical” propagation loss (PL):</a:t>
            </a:r>
          </a:p>
          <a:p>
            <a:endParaRPr lang="en-US" dirty="0" smtClean="0"/>
          </a:p>
          <a:p>
            <a:r>
              <a:rPr lang="en-US" i="1" dirty="0" smtClean="0"/>
              <a:t>PL= 10Log</a:t>
            </a:r>
            <a:r>
              <a:rPr lang="en-US" i="1" baseline="-25000" dirty="0" smtClean="0"/>
              <a:t>10</a:t>
            </a:r>
            <a:r>
              <a:rPr lang="en-US" i="1" dirty="0" smtClean="0"/>
              <a:t>(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s</a:t>
            </a:r>
            <a:r>
              <a:rPr lang="en-US" i="1" dirty="0" smtClean="0"/>
              <a:t>/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ref</a:t>
            </a:r>
            <a:r>
              <a:rPr lang="en-US" i="1" dirty="0" smtClean="0"/>
              <a:t>)</a:t>
            </a:r>
          </a:p>
          <a:p>
            <a:endParaRPr lang="en-US" i="1" dirty="0"/>
          </a:p>
          <a:p>
            <a:r>
              <a:rPr lang="en-US" dirty="0" smtClean="0"/>
              <a:t>(when the expanding wave-front propagates within a bounded field – the sea surface and the sea floor)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The math:</a:t>
            </a:r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1066800" y="1600200"/>
            <a:ext cx="71802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/>
              <a:t>Common propagation models: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2522835"/>
            <a:ext cx="6553200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frequency (f&lt;250Hz) attenuation due to absorption is negligible – typically 0.1dB/km.</a:t>
            </a:r>
          </a:p>
          <a:p>
            <a:endParaRPr lang="en-US" dirty="0"/>
          </a:p>
          <a:p>
            <a:r>
              <a:rPr lang="en-US" sz="1800" b="0" i="0" u="none" strike="noStrike" baseline="0" dirty="0" smtClean="0">
                <a:latin typeface="+mj-lt"/>
              </a:rPr>
              <a:t>High frequency dependent sound absorption coefficient in seawater is largely influenced by the chemical “relaxation” processes of the medium due to the concentration of Boric acid (BH</a:t>
            </a:r>
            <a:r>
              <a:rPr lang="en-US" sz="1050" b="0" i="0" u="none" strike="noStrike" baseline="0" dirty="0" smtClean="0">
                <a:latin typeface="+mj-lt"/>
              </a:rPr>
              <a:t>3</a:t>
            </a:r>
            <a:r>
              <a:rPr lang="en-US" sz="1800" b="0" i="0" u="none" strike="noStrike" baseline="0" dirty="0" smtClean="0">
                <a:latin typeface="+mj-lt"/>
              </a:rPr>
              <a:t>O</a:t>
            </a:r>
            <a:r>
              <a:rPr lang="en-US" sz="1050" b="0" i="0" u="none" strike="noStrike" baseline="0" dirty="0" smtClean="0">
                <a:latin typeface="+mj-lt"/>
              </a:rPr>
              <a:t>3</a:t>
            </a:r>
            <a:r>
              <a:rPr lang="en-US" sz="1800" b="0" i="0" u="none" strike="noStrike" baseline="0" dirty="0" smtClean="0">
                <a:latin typeface="+mj-lt"/>
              </a:rPr>
              <a:t>) and Magnesium </a:t>
            </a:r>
            <a:r>
              <a:rPr lang="en-US" sz="1800" b="0" i="0" u="none" strike="noStrike" baseline="0" dirty="0" err="1" smtClean="0">
                <a:latin typeface="+mj-lt"/>
              </a:rPr>
              <a:t>sulphate</a:t>
            </a:r>
            <a:r>
              <a:rPr lang="en-US" sz="1800" b="0" i="0" u="none" strike="noStrike" baseline="0" dirty="0" smtClean="0">
                <a:latin typeface="+mj-lt"/>
              </a:rPr>
              <a:t> MgSO</a:t>
            </a:r>
            <a:r>
              <a:rPr lang="en-US" sz="1050" b="0" i="0" u="none" strike="noStrike" baseline="0" dirty="0" smtClean="0">
                <a:latin typeface="+mj-lt"/>
              </a:rPr>
              <a:t>4 </a:t>
            </a:r>
          </a:p>
          <a:p>
            <a:endParaRPr lang="en-US" sz="10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96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">
  <a:themeElements>
    <a:clrScheme name="Ocean 12">
      <a:dk1>
        <a:srgbClr val="111111"/>
      </a:dk1>
      <a:lt1>
        <a:srgbClr val="0000FF"/>
      </a:lt1>
      <a:dk2>
        <a:srgbClr val="111111"/>
      </a:dk2>
      <a:lt2>
        <a:srgbClr val="010199"/>
      </a:lt2>
      <a:accent1>
        <a:srgbClr val="33CCCC"/>
      </a:accent1>
      <a:accent2>
        <a:srgbClr val="00C600"/>
      </a:accent2>
      <a:accent3>
        <a:srgbClr val="AAAAFF"/>
      </a:accent3>
      <a:accent4>
        <a:srgbClr val="0D0D0D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9">
        <a:dk1>
          <a:srgbClr val="000000"/>
        </a:dk1>
        <a:lt1>
          <a:srgbClr val="0000FF"/>
        </a:lt1>
        <a:dk2>
          <a:srgbClr val="FFFFFF"/>
        </a:dk2>
        <a:lt2>
          <a:srgbClr val="010199"/>
        </a:lt2>
        <a:accent1>
          <a:srgbClr val="33CCCC"/>
        </a:accent1>
        <a:accent2>
          <a:srgbClr val="00C600"/>
        </a:accent2>
        <a:accent3>
          <a:srgbClr val="AAAAFF"/>
        </a:accent3>
        <a:accent4>
          <a:srgbClr val="000000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ean 10">
        <a:dk1>
          <a:srgbClr val="000000"/>
        </a:dk1>
        <a:lt1>
          <a:srgbClr val="0000FF"/>
        </a:lt1>
        <a:dk2>
          <a:srgbClr val="000000"/>
        </a:dk2>
        <a:lt2>
          <a:srgbClr val="010199"/>
        </a:lt2>
        <a:accent1>
          <a:srgbClr val="33CCCC"/>
        </a:accent1>
        <a:accent2>
          <a:srgbClr val="00C600"/>
        </a:accent2>
        <a:accent3>
          <a:srgbClr val="AAAAFF"/>
        </a:accent3>
        <a:accent4>
          <a:srgbClr val="000000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ean 11">
        <a:dk1>
          <a:srgbClr val="111111"/>
        </a:dk1>
        <a:lt1>
          <a:srgbClr val="0000FF"/>
        </a:lt1>
        <a:dk2>
          <a:srgbClr val="000000"/>
        </a:dk2>
        <a:lt2>
          <a:srgbClr val="010199"/>
        </a:lt2>
        <a:accent1>
          <a:srgbClr val="33CCCC"/>
        </a:accent1>
        <a:accent2>
          <a:srgbClr val="00C600"/>
        </a:accent2>
        <a:accent3>
          <a:srgbClr val="AAAAFF"/>
        </a:accent3>
        <a:accent4>
          <a:srgbClr val="0D0D0D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ean 12">
        <a:dk1>
          <a:srgbClr val="111111"/>
        </a:dk1>
        <a:lt1>
          <a:srgbClr val="0000FF"/>
        </a:lt1>
        <a:dk2>
          <a:srgbClr val="111111"/>
        </a:dk2>
        <a:lt2>
          <a:srgbClr val="010199"/>
        </a:lt2>
        <a:accent1>
          <a:srgbClr val="33CCCC"/>
        </a:accent1>
        <a:accent2>
          <a:srgbClr val="00C600"/>
        </a:accent2>
        <a:accent3>
          <a:srgbClr val="AAAAFF"/>
        </a:accent3>
        <a:accent4>
          <a:srgbClr val="0D0D0D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14740</TotalTime>
  <Words>464</Words>
  <Application>Microsoft Office PowerPoint</Application>
  <PresentationFormat>On-screen Show (4:3)</PresentationFormat>
  <Paragraphs>74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Cambria Math</vt:lpstr>
      <vt:lpstr>Tahoma</vt:lpstr>
      <vt:lpstr>Times New Roman</vt:lpstr>
      <vt:lpstr>Wingdings</vt:lpstr>
      <vt:lpstr>Ocean</vt:lpstr>
      <vt:lpstr> Modeling sound fields generated by  multi-nodal communications networks found in underwater industrial settings  Michael Stocker </vt:lpstr>
      <vt:lpstr>Industrialization of the Ocean</vt:lpstr>
      <vt:lpstr>Industrialization of the Ocean</vt:lpstr>
      <vt:lpstr>Industrialization of the Ocean</vt:lpstr>
      <vt:lpstr>Industrialization of the Ocean</vt:lpstr>
      <vt:lpstr>Industrialization of the Ocean</vt:lpstr>
      <vt:lpstr>Industrialization of the Ocean</vt:lpstr>
      <vt:lpstr>The math:</vt:lpstr>
      <vt:lpstr>The math:</vt:lpstr>
      <vt:lpstr>The math:</vt:lpstr>
      <vt:lpstr>The math:</vt:lpstr>
      <vt:lpstr>The Regulations:</vt:lpstr>
      <vt:lpstr>The Results:</vt:lpstr>
      <vt:lpstr>The Results:</vt:lpstr>
      <vt:lpstr>Multiple sources math:</vt:lpstr>
      <vt:lpstr>The Array:</vt:lpstr>
      <vt:lpstr>The Array:</vt:lpstr>
      <vt:lpstr>Why is this important?</vt:lpstr>
      <vt:lpstr>Why is this important?</vt:lpstr>
      <vt:lpstr>Why is this important?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Reflections on Chorusing</dc:title>
  <dc:creator>Michael Stocker</dc:creator>
  <cp:lastModifiedBy>Michael Stocker</cp:lastModifiedBy>
  <cp:revision>224</cp:revision>
  <dcterms:modified xsi:type="dcterms:W3CDTF">2018-04-19T16:41:48Z</dcterms:modified>
</cp:coreProperties>
</file>